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73" r:id="rId4"/>
    <p:sldId id="278" r:id="rId5"/>
    <p:sldId id="268" r:id="rId6"/>
    <p:sldId id="269" r:id="rId7"/>
    <p:sldId id="275" r:id="rId8"/>
    <p:sldId id="257" r:id="rId9"/>
    <p:sldId id="261" r:id="rId10"/>
    <p:sldId id="279" r:id="rId11"/>
    <p:sldId id="277" r:id="rId12"/>
    <p:sldId id="263" r:id="rId13"/>
    <p:sldId id="270" r:id="rId14"/>
    <p:sldId id="271" r:id="rId15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DejaVu Sans" pitchFamily="16" charset="0"/>
        <a:ea typeface="+mn-ea"/>
        <a:cs typeface="+mn-cs"/>
      </a:defRPr>
    </a:lvl1pPr>
    <a:lvl2pPr marL="742950" indent="-285750" algn="l" defTabSz="449263" rtl="0" fontAlgn="base" hangingPunct="0">
      <a:lnSpc>
        <a:spcPct val="9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DejaVu Sans" pitchFamily="16" charset="0"/>
        <a:ea typeface="+mn-ea"/>
        <a:cs typeface="+mn-cs"/>
      </a:defRPr>
    </a:lvl2pPr>
    <a:lvl3pPr marL="1143000" indent="-228600" algn="l" defTabSz="449263" rtl="0" fontAlgn="base" hangingPunct="0">
      <a:lnSpc>
        <a:spcPct val="9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DejaVu Sans" pitchFamily="16" charset="0"/>
        <a:ea typeface="+mn-ea"/>
        <a:cs typeface="+mn-cs"/>
      </a:defRPr>
    </a:lvl3pPr>
    <a:lvl4pPr marL="1600200" indent="-228600" algn="l" defTabSz="449263" rtl="0" fontAlgn="base" hangingPunct="0">
      <a:lnSpc>
        <a:spcPct val="9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DejaVu Sans" pitchFamily="16" charset="0"/>
        <a:ea typeface="+mn-ea"/>
        <a:cs typeface="+mn-cs"/>
      </a:defRPr>
    </a:lvl4pPr>
    <a:lvl5pPr marL="2057400" indent="-228600" algn="l" defTabSz="449263" rtl="0" fontAlgn="base" hangingPunct="0">
      <a:lnSpc>
        <a:spcPct val="9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DejaVu Sans" pitchFamily="1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DejaVu Sans" pitchFamily="1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DejaVu Sans" pitchFamily="1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DejaVu Sans" pitchFamily="1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DejaVu Sans" pitchFamily="1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0A114"/>
    <a:srgbClr val="F2AC2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7242" autoAdjust="0"/>
  </p:normalViewPr>
  <p:slideViewPr>
    <p:cSldViewPr>
      <p:cViewPr>
        <p:scale>
          <a:sx n="70" d="100"/>
          <a:sy n="70" d="100"/>
        </p:scale>
        <p:origin x="294" y="72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pitchFamily="16" charset="0"/>
                <a:ea typeface="DejaVu Sans" pitchFamily="16" charset="0"/>
                <a:cs typeface="DejaVu Sans" pitchFamily="16" charset="0"/>
              </a:defRPr>
            </a:lvl1pPr>
          </a:lstStyle>
          <a:p>
            <a:endParaRPr lang="de-D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pitchFamily="16" charset="0"/>
                <a:ea typeface="DejaVu Sans" pitchFamily="16" charset="0"/>
                <a:cs typeface="DejaVu Sans" pitchFamily="16" charset="0"/>
              </a:defRPr>
            </a:lvl1pPr>
          </a:lstStyle>
          <a:p>
            <a:endParaRPr lang="de-D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pitchFamily="16" charset="0"/>
                <a:ea typeface="DejaVu Sans" pitchFamily="16" charset="0"/>
                <a:cs typeface="DejaVu Sans" pitchFamily="16" charset="0"/>
              </a:defRPr>
            </a:lvl1pPr>
          </a:lstStyle>
          <a:p>
            <a:endParaRPr lang="de-DE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pitchFamily="16" charset="0"/>
                <a:ea typeface="DejaVu Sans" pitchFamily="16" charset="0"/>
                <a:cs typeface="DejaVu Sans" pitchFamily="16" charset="0"/>
              </a:defRPr>
            </a:lvl1pPr>
          </a:lstStyle>
          <a:p>
            <a:fld id="{5F953D9D-522C-4505-8458-2A67DBD6B8A6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2436E-53A8-4CDF-BB37-C33F4D5D1C64}" type="slidenum">
              <a:rPr lang="de-DE"/>
              <a:pPr/>
              <a:t>1</a:t>
            </a:fld>
            <a:endParaRPr lang="de-DE"/>
          </a:p>
        </p:txBody>
      </p:sp>
      <p:sp>
        <p:nvSpPr>
          <p:cNvPr id="112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2436E-53A8-4CDF-BB37-C33F4D5D1C64}" type="slidenum">
              <a:rPr lang="de-DE"/>
              <a:pPr/>
              <a:t>2</a:t>
            </a:fld>
            <a:endParaRPr lang="de-DE"/>
          </a:p>
        </p:txBody>
      </p:sp>
      <p:sp>
        <p:nvSpPr>
          <p:cNvPr id="112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2436E-53A8-4CDF-BB37-C33F4D5D1C64}" type="slidenum">
              <a:rPr lang="de-DE"/>
              <a:pPr/>
              <a:t>3</a:t>
            </a:fld>
            <a:endParaRPr lang="de-DE"/>
          </a:p>
        </p:txBody>
      </p:sp>
      <p:sp>
        <p:nvSpPr>
          <p:cNvPr id="112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0E1526-76BB-42B7-9307-A19BD470A94D}" type="slidenum">
              <a:rPr lang="de-DE"/>
              <a:pPr/>
              <a:t>4</a:t>
            </a:fld>
            <a:endParaRPr lang="de-DE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12792C7-A8D8-4751-B49C-38457B36A0AD}" type="slidenum">
              <a:rPr lang="de-DE"/>
              <a:pPr/>
              <a:t>5</a:t>
            </a:fld>
            <a:endParaRPr lang="de-DE"/>
          </a:p>
        </p:txBody>
      </p:sp>
      <p:sp>
        <p:nvSpPr>
          <p:cNvPr id="14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AB443F6-61F0-4FAD-86E1-99C23AC28631}" type="slidenum">
              <a:rPr lang="de-DE"/>
              <a:pPr/>
              <a:t>6</a:t>
            </a:fld>
            <a:endParaRPr lang="de-DE"/>
          </a:p>
        </p:txBody>
      </p:sp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1A7DC6-8CA4-4A36-9B6F-BF62F6BF6C27}" type="slidenum">
              <a:rPr lang="de-DE"/>
              <a:pPr/>
              <a:t>7</a:t>
            </a:fld>
            <a:endParaRPr lang="de-DE"/>
          </a:p>
        </p:txBody>
      </p:sp>
      <p:sp>
        <p:nvSpPr>
          <p:cNvPr id="12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1A7DC6-8CA4-4A36-9B6F-BF62F6BF6C27}" type="slidenum">
              <a:rPr lang="de-DE"/>
              <a:pPr/>
              <a:t>8</a:t>
            </a:fld>
            <a:endParaRPr lang="de-DE"/>
          </a:p>
        </p:txBody>
      </p:sp>
      <p:sp>
        <p:nvSpPr>
          <p:cNvPr id="12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8D29B05-9CBC-4ABC-990F-50BC43ADB736}" type="slidenum">
              <a:rPr lang="de-DE"/>
              <a:pPr/>
              <a:t>9</a:t>
            </a:fld>
            <a:endParaRPr lang="de-DE"/>
          </a:p>
        </p:txBody>
      </p:sp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5F953D9D-522C-4505-8458-2A67DBD6B8A6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1A7DC6-8CA4-4A36-9B6F-BF62F6BF6C27}" type="slidenum">
              <a:rPr lang="de-DE"/>
              <a:pPr/>
              <a:t>11</a:t>
            </a:fld>
            <a:endParaRPr lang="de-DE"/>
          </a:p>
        </p:txBody>
      </p:sp>
      <p:sp>
        <p:nvSpPr>
          <p:cNvPr id="12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334104-41AB-4DB1-A5B1-7B66C7D7E7AA}" type="slidenum">
              <a:rPr lang="de-DE"/>
              <a:pPr/>
              <a:t>12</a:t>
            </a:fld>
            <a:endParaRPr lang="de-DE"/>
          </a:p>
        </p:txBody>
      </p:sp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5F953D9D-522C-4505-8458-2A67DBD6B8A6}" type="slidenum">
              <a:rPr lang="de-DE" smtClean="0"/>
              <a:pPr/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5F953D9D-522C-4505-8458-2A67DBD6B8A6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B379DB5-60B2-43DD-9D7A-4401CE5A14C2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80FECC6-2D18-4205-8A50-D81A3FA0E227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A028AEC-1502-4333-8694-36B721F523A0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3990975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768475"/>
            <a:ext cx="3990975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41BDB80-3C42-4481-BC80-6EDFDCC0D292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67BF0C6-D206-442F-916D-CECA1FDC2A70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32B4007-6623-4DB1-B928-BE39CA1BFD27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2D14C1A-5ED5-43D0-B586-541AE5F9241C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15A4217-7489-479C-A26B-89D336B729E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EE66D9F-72DF-4074-841F-183DF81717F1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0D2E720-DC34-49D3-A51E-CAD94FA2C609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70663" y="301625"/>
            <a:ext cx="2068512" cy="64547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60363" y="301625"/>
            <a:ext cx="6057900" cy="64547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CE57950-ED59-4091-A58E-FA4BC66733D0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60363" y="301625"/>
            <a:ext cx="8278812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Format des Titeltextes zu bearbeiten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8134350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die Formate des Gliederungstextes zu bearbeiten</a:t>
            </a:r>
          </a:p>
          <a:p>
            <a:pPr lvl="1"/>
            <a:r>
              <a:rPr lang="en-GB" smtClean="0"/>
              <a:t>Zweite Gliederungsebene</a:t>
            </a:r>
          </a:p>
          <a:p>
            <a:pPr lvl="2"/>
            <a:r>
              <a:rPr lang="en-GB" smtClean="0"/>
              <a:t>Dritte Gliederungsebene</a:t>
            </a:r>
          </a:p>
          <a:p>
            <a:pPr lvl="3"/>
            <a:r>
              <a:rPr lang="en-GB" smtClean="0"/>
              <a:t>Vierte Gliederungsebene</a:t>
            </a:r>
          </a:p>
          <a:p>
            <a:pPr lvl="4"/>
            <a:r>
              <a:rPr lang="en-GB" smtClean="0"/>
              <a:t>Fünfte Gliederungsebene</a:t>
            </a:r>
          </a:p>
          <a:p>
            <a:pPr lvl="4"/>
            <a:r>
              <a:rPr lang="en-GB" smtClean="0"/>
              <a:t>Sechste Gliederungsebene</a:t>
            </a:r>
          </a:p>
          <a:p>
            <a:pPr lvl="4"/>
            <a:r>
              <a:rPr lang="en-GB" smtClean="0"/>
              <a:t>Siebente Gliederungsebene</a:t>
            </a:r>
          </a:p>
          <a:p>
            <a:pPr lvl="4"/>
            <a:r>
              <a:rPr lang="en-GB" smtClean="0"/>
              <a:t>Achte Gliederungsebene</a:t>
            </a:r>
          </a:p>
          <a:p>
            <a:pPr lvl="4"/>
            <a:r>
              <a:rPr lang="en-GB" smtClean="0"/>
              <a:t>Neunte Gliederungsebene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DejaVu Serif" pitchFamily="16" charset="0"/>
                <a:ea typeface="DejaVu Sans" pitchFamily="16" charset="0"/>
                <a:cs typeface="DejaVu Sans" pitchFamily="16" charset="0"/>
              </a:defRPr>
            </a:lvl1pPr>
          </a:lstStyle>
          <a:p>
            <a:endParaRPr 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014663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pitchFamily="16" charset="0"/>
                <a:ea typeface="DejaVu Sans" pitchFamily="16" charset="0"/>
                <a:cs typeface="DejaVu Sans" pitchFamily="16" charset="0"/>
              </a:defRPr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435725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DejaVu Serif" pitchFamily="16" charset="0"/>
                <a:ea typeface="DejaVu Sans" pitchFamily="16" charset="0"/>
                <a:cs typeface="DejaVu Sans" pitchFamily="16" charset="0"/>
              </a:defRPr>
            </a:lvl1pPr>
          </a:lstStyle>
          <a:p>
            <a:fld id="{53020AFC-12A0-4E96-8024-95FC2CE6F14A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198A8A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198A8A"/>
          </a:solidFill>
          <a:latin typeface="Arial" charset="0"/>
          <a:cs typeface="Arial Unicode MS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198A8A"/>
          </a:solidFill>
          <a:latin typeface="Arial" charset="0"/>
          <a:cs typeface="Arial Unicode MS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198A8A"/>
          </a:solidFill>
          <a:latin typeface="Arial" charset="0"/>
          <a:cs typeface="Arial Unicode MS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198A8A"/>
          </a:solidFill>
          <a:latin typeface="Arial" charset="0"/>
          <a:cs typeface="Arial Unicode MS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198A8A"/>
          </a:solidFill>
          <a:latin typeface="Arial" charset="0"/>
          <a:cs typeface="Arial Unicode MS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198A8A"/>
          </a:solidFill>
          <a:latin typeface="Arial" charset="0"/>
          <a:cs typeface="Arial Unicode MS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198A8A"/>
          </a:solidFill>
          <a:latin typeface="Arial" charset="0"/>
          <a:cs typeface="Arial Unicode MS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198A8A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18" Type="http://schemas.openxmlformats.org/officeDocument/2006/relationships/image" Target="../media/image32.jpe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17" Type="http://schemas.openxmlformats.org/officeDocument/2006/relationships/image" Target="../media/image31.jpe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0.png"/><Relationship Id="rId20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jpeg"/><Relationship Id="rId23" Type="http://schemas.openxmlformats.org/officeDocument/2006/relationships/image" Target="../media/image37.jpeg"/><Relationship Id="rId10" Type="http://schemas.openxmlformats.org/officeDocument/2006/relationships/image" Target="../media/image24.jpe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5" Type="http://schemas.openxmlformats.org/officeDocument/2006/relationships/image" Target="../media/image5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Grp="1" noChangeArrowheads="1"/>
          </p:cNvSpPr>
          <p:nvPr>
            <p:ph type="title"/>
          </p:nvPr>
        </p:nvSpPr>
        <p:spPr>
          <a:xfrm>
            <a:off x="325438" y="2351088"/>
            <a:ext cx="8280400" cy="1171575"/>
          </a:xfrm>
        </p:spPr>
        <p:txBody>
          <a:bodyPr tIns="58211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4000" dirty="0" err="1" smtClean="0"/>
              <a:t>iGem</a:t>
            </a:r>
            <a:r>
              <a:rPr lang="de-DE" sz="4000" dirty="0" smtClean="0"/>
              <a:t>-Team Heidelberg 09</a:t>
            </a:r>
            <a:r>
              <a:rPr lang="de-DE" sz="2000" dirty="0" smtClean="0"/>
              <a:t/>
            </a:r>
            <a:br>
              <a:rPr lang="de-DE" sz="2000" dirty="0" smtClean="0"/>
            </a:br>
            <a:r>
              <a:rPr lang="de-DE" sz="2000" dirty="0" smtClean="0"/>
              <a:t> </a:t>
            </a:r>
            <a:r>
              <a:rPr lang="en-US" sz="20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DejaVu Sans" charset="0"/>
              </a:rPr>
              <a:t>Setting new Standards in mammalian cells</a:t>
            </a:r>
            <a:endParaRPr lang="de-DE" sz="1600" b="0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DejaVu San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60363" y="301625"/>
            <a:ext cx="8278812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de-DE" sz="4400" b="1" i="0" u="none" strike="noStrike" kern="0" cap="none" spc="0" normalizeH="0" baseline="0" noProof="0" smtClean="0">
                <a:ln>
                  <a:noFill/>
                </a:ln>
                <a:solidFill>
                  <a:srgbClr val="198A8A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idea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03238" y="1768475"/>
            <a:ext cx="8134350" cy="49879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49263" rtl="0" eaLnBrk="1" fontAlgn="base" latinLnBrk="0" hangingPunct="0">
              <a:lnSpc>
                <a:spcPct val="8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want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quantify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activity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multiple </a:t>
            </a:r>
            <a:r>
              <a:rPr kumimoji="0" lang="de-DE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signaling</a:t>
            </a: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pathways</a:t>
            </a: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individual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mammalian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cells</a:t>
            </a: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49263" rtl="0" eaLnBrk="1" fontAlgn="base" latinLnBrk="0" hangingPunct="0">
              <a:lnSpc>
                <a:spcPct val="8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Why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  <a:p>
            <a:pPr marL="342900" marR="0" lvl="0" indent="-342900" algn="l" defTabSz="449263" rtl="0" eaLnBrk="1" fontAlgn="base" latinLnBrk="0" hangingPunct="0">
              <a:lnSpc>
                <a:spcPct val="8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Normal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single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cell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assays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quantify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signaling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pathway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time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information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about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relation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different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pathways</a:t>
            </a: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49263" rtl="0" eaLnBrk="1" fontAlgn="base" latinLnBrk="0" hangingPunct="0">
              <a:lnSpc>
                <a:spcPct val="8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develop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quantitative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reporter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that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monitor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multiple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signals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once</a:t>
            </a: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49263" rtl="0" eaLnBrk="1" fontAlgn="base" latinLnBrk="0" hangingPunct="0">
              <a:lnSpc>
                <a:spcPct val="8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Natural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promotor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genes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unspecific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449263" rtl="0" eaLnBrk="1" fontAlgn="base" latinLnBrk="0" hangingPunct="0">
              <a:lnSpc>
                <a:spcPct val="8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generate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synthetic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that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specific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its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signaling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pathway</a:t>
            </a: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49263" rtl="0" eaLnBrk="1" fontAlgn="base" latinLnBrk="0" hangingPunct="0">
              <a:lnSpc>
                <a:spcPct val="8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49263" rtl="0" eaLnBrk="1" fontAlgn="base" latinLnBrk="0" hangingPunct="0">
              <a:lnSpc>
                <a:spcPct val="8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iGem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wants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forward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into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eucaryotic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cells</a:t>
            </a: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49263" rtl="0" eaLnBrk="1" fontAlgn="base" latinLnBrk="0" hangingPunct="0">
              <a:lnSpc>
                <a:spcPct val="8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develop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standard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BioBricks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a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mammalian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cell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</a:t>
            </a: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49263" rtl="0" eaLnBrk="1" fontAlgn="base" latinLnBrk="0" hangingPunct="0">
              <a:lnSpc>
                <a:spcPct val="8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612080" y="6851671"/>
            <a:ext cx="500066" cy="10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" dirty="0" smtClean="0"/>
              <a:t>TM</a:t>
            </a:r>
            <a:endParaRPr lang="en-US" sz="1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7040" y="2065325"/>
            <a:ext cx="5153051" cy="38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96842" y="279375"/>
            <a:ext cx="8278812" cy="1260475"/>
          </a:xfrm>
        </p:spPr>
        <p:txBody>
          <a:bodyPr/>
          <a:lstStyle/>
          <a:p>
            <a:r>
              <a:rPr lang="de-DE" dirty="0" smtClean="0"/>
              <a:t>Reporter </a:t>
            </a:r>
            <a:r>
              <a:rPr lang="de-DE" dirty="0" err="1" smtClean="0"/>
              <a:t>gene</a:t>
            </a:r>
            <a:r>
              <a:rPr lang="de-DE" dirty="0" smtClean="0"/>
              <a:t> </a:t>
            </a:r>
            <a:r>
              <a:rPr lang="de-DE" dirty="0" err="1" smtClean="0"/>
              <a:t>assays</a:t>
            </a:r>
            <a:endParaRPr lang="de-DE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96842" y="279375"/>
            <a:ext cx="8278812" cy="1260475"/>
          </a:xfrm>
        </p:spPr>
        <p:txBody>
          <a:bodyPr/>
          <a:lstStyle/>
          <a:p>
            <a:r>
              <a:rPr lang="de-DE" dirty="0" smtClean="0"/>
              <a:t>Reporter </a:t>
            </a:r>
            <a:r>
              <a:rPr lang="de-DE" dirty="0" err="1" smtClean="0"/>
              <a:t>gene</a:t>
            </a:r>
            <a:r>
              <a:rPr lang="de-DE" dirty="0" smtClean="0"/>
              <a:t> </a:t>
            </a:r>
            <a:r>
              <a:rPr lang="de-DE" dirty="0" err="1" smtClean="0"/>
              <a:t>assay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not quantitative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53966" y="1708135"/>
            <a:ext cx="3844927" cy="3853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dirty="0" err="1">
                <a:solidFill>
                  <a:schemeClr val="accent2"/>
                </a:solidFill>
              </a:rPr>
              <a:t>getting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the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reporter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into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the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cell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smtClean="0">
                <a:solidFill>
                  <a:schemeClr val="accent2"/>
                </a:solidFill>
              </a:rPr>
              <a:t>=&gt; </a:t>
            </a:r>
            <a:r>
              <a:rPr lang="de-DE" dirty="0" err="1">
                <a:solidFill>
                  <a:schemeClr val="accent2"/>
                </a:solidFill>
              </a:rPr>
              <a:t>one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or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more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plasmids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can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 smtClean="0">
                <a:solidFill>
                  <a:schemeClr val="accent2"/>
                </a:solidFill>
              </a:rPr>
              <a:t>be</a:t>
            </a:r>
            <a:endParaRPr lang="de-DE" dirty="0" smtClean="0">
              <a:solidFill>
                <a:schemeClr val="accent2"/>
              </a:solidFill>
            </a:endParaRPr>
          </a:p>
          <a:p>
            <a:r>
              <a:rPr lang="de-DE" dirty="0" smtClean="0">
                <a:solidFill>
                  <a:schemeClr val="accent2"/>
                </a:solidFill>
              </a:rPr>
              <a:t> </a:t>
            </a:r>
            <a:r>
              <a:rPr lang="de-DE" dirty="0" err="1" smtClean="0">
                <a:solidFill>
                  <a:schemeClr val="accent2"/>
                </a:solidFill>
              </a:rPr>
              <a:t>transferred</a:t>
            </a:r>
            <a:r>
              <a:rPr lang="de-DE" dirty="0" smtClean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into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the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cell</a:t>
            </a:r>
            <a:r>
              <a:rPr lang="de-DE" dirty="0">
                <a:solidFill>
                  <a:schemeClr val="accent2"/>
                </a:solidFill>
              </a:rPr>
              <a:t> </a:t>
            </a:r>
          </a:p>
          <a:p>
            <a:r>
              <a:rPr lang="de-DE" dirty="0" smtClean="0">
                <a:solidFill>
                  <a:schemeClr val="accent2"/>
                </a:solidFill>
              </a:rPr>
              <a:t>=&gt; </a:t>
            </a:r>
            <a:r>
              <a:rPr lang="de-DE" dirty="0" err="1">
                <a:solidFill>
                  <a:schemeClr val="accent2"/>
                </a:solidFill>
              </a:rPr>
              <a:t>signal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scales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with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amount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of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plasmids</a:t>
            </a:r>
            <a:endParaRPr lang="de-DE" dirty="0">
              <a:solidFill>
                <a:schemeClr val="accent2"/>
              </a:solidFill>
            </a:endParaRPr>
          </a:p>
          <a:p>
            <a:endParaRPr lang="de-DE" dirty="0">
              <a:solidFill>
                <a:schemeClr val="accent2"/>
              </a:solidFill>
            </a:endParaRPr>
          </a:p>
          <a:p>
            <a:r>
              <a:rPr lang="de-DE" dirty="0" err="1">
                <a:solidFill>
                  <a:schemeClr val="accent2"/>
                </a:solidFill>
              </a:rPr>
              <a:t>stable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integration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into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the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genome</a:t>
            </a:r>
            <a:r>
              <a:rPr lang="de-DE" dirty="0">
                <a:solidFill>
                  <a:schemeClr val="accent2"/>
                </a:solidFill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smtClean="0">
                <a:solidFill>
                  <a:schemeClr val="accent2"/>
                </a:solidFill>
              </a:rPr>
              <a:t>=&gt; </a:t>
            </a:r>
            <a:r>
              <a:rPr lang="de-DE" dirty="0" err="1">
                <a:solidFill>
                  <a:schemeClr val="accent2"/>
                </a:solidFill>
              </a:rPr>
              <a:t>costs</a:t>
            </a:r>
            <a:r>
              <a:rPr lang="de-DE" dirty="0">
                <a:solidFill>
                  <a:schemeClr val="accent2"/>
                </a:solidFill>
              </a:rPr>
              <a:t> time </a:t>
            </a:r>
          </a:p>
          <a:p>
            <a:pPr>
              <a:buFont typeface="Wingdings" pitchFamily="2" charset="2"/>
              <a:buNone/>
            </a:pP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smtClean="0">
                <a:solidFill>
                  <a:schemeClr val="accent2"/>
                </a:solidFill>
              </a:rPr>
              <a:t>=&gt; </a:t>
            </a:r>
            <a:r>
              <a:rPr lang="de-DE" dirty="0" err="1">
                <a:solidFill>
                  <a:schemeClr val="accent2"/>
                </a:solidFill>
              </a:rPr>
              <a:t>has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to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be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standardized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everytime</a:t>
            </a:r>
            <a:endParaRPr lang="de-DE" dirty="0"/>
          </a:p>
          <a:p>
            <a:endParaRPr lang="de-DE" dirty="0"/>
          </a:p>
          <a:p>
            <a:r>
              <a:rPr lang="de-DE" dirty="0" err="1" smtClean="0"/>
              <a:t>standard</a:t>
            </a:r>
            <a:r>
              <a:rPr lang="de-DE" dirty="0" smtClean="0"/>
              <a:t>, </a:t>
            </a:r>
            <a:r>
              <a:rPr lang="de-DE" dirty="0" err="1"/>
              <a:t>controllable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integration</a:t>
            </a:r>
            <a:endParaRPr lang="de-DE" dirty="0"/>
          </a:p>
          <a:p>
            <a:r>
              <a:rPr lang="de-DE" dirty="0"/>
              <a:t> &gt; Flip-</a:t>
            </a:r>
            <a:r>
              <a:rPr lang="de-DE" dirty="0" err="1"/>
              <a:t>system</a:t>
            </a:r>
            <a:r>
              <a:rPr lang="de-DE" dirty="0"/>
              <a:t> </a:t>
            </a:r>
          </a:p>
        </p:txBody>
      </p:sp>
      <p:pic>
        <p:nvPicPr>
          <p:cNvPr id="8" name="Picture 7" descr="400px-Plasmid_replication_(english)"/>
          <p:cNvPicPr>
            <a:picLocks noChangeAspect="1" noChangeArrowheads="1"/>
          </p:cNvPicPr>
          <p:nvPr/>
        </p:nvPicPr>
        <p:blipFill>
          <a:blip r:embed="rId3"/>
          <a:srcRect b="1672"/>
          <a:stretch>
            <a:fillRect/>
          </a:stretch>
        </p:blipFill>
        <p:spPr bwMode="auto">
          <a:xfrm>
            <a:off x="4038600" y="2286000"/>
            <a:ext cx="4495800" cy="38671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360363" y="301625"/>
            <a:ext cx="8280400" cy="1262063"/>
          </a:xfrm>
          <a:ln/>
        </p:spPr>
        <p:txBody>
          <a:bodyPr tIns="38807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3200" i="1" dirty="0" smtClean="0"/>
              <a:t>Natural </a:t>
            </a:r>
            <a:r>
              <a:rPr lang="de-DE" sz="3200" i="1" dirty="0" err="1" smtClean="0"/>
              <a:t>promotors</a:t>
            </a:r>
            <a:r>
              <a:rPr lang="de-DE" sz="3200" i="1" dirty="0" smtClean="0"/>
              <a:t> </a:t>
            </a:r>
            <a:r>
              <a:rPr lang="de-DE" sz="3200" i="1" dirty="0" err="1" smtClean="0"/>
              <a:t>are</a:t>
            </a:r>
            <a:r>
              <a:rPr lang="de-DE" sz="3200" i="1" dirty="0" smtClean="0"/>
              <a:t> </a:t>
            </a:r>
            <a:r>
              <a:rPr lang="de-DE" sz="3200" i="1" dirty="0" err="1" smtClean="0"/>
              <a:t>unspecific</a:t>
            </a:r>
            <a:endParaRPr lang="de-DE" sz="3200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5866" y="4208465"/>
            <a:ext cx="5351462" cy="290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6397634" y="2636829"/>
            <a:ext cx="1587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540378" y="3279771"/>
            <a:ext cx="1643074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Cell</a:t>
            </a:r>
            <a:r>
              <a:rPr lang="de-DE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behaviour</a:t>
            </a:r>
            <a:endParaRPr lang="de-DE" dirty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968347" y="5280035"/>
            <a:ext cx="2357454" cy="620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Factor</a:t>
            </a:r>
            <a:r>
              <a:rPr lang="de-DE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showing</a:t>
            </a:r>
            <a:r>
              <a:rPr lang="de-DE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cell</a:t>
            </a:r>
            <a:r>
              <a:rPr lang="de-DE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state</a:t>
            </a:r>
            <a:r>
              <a:rPr lang="de-DE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/ </a:t>
            </a: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environment</a:t>
            </a:r>
            <a:endParaRPr lang="de-DE" dirty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 flipH="1" flipV="1">
            <a:off x="717550" y="4567241"/>
            <a:ext cx="723900" cy="542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 flipV="1">
            <a:off x="1897040" y="4565655"/>
            <a:ext cx="1587" cy="542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 flipV="1">
            <a:off x="2339975" y="4567241"/>
            <a:ext cx="720725" cy="542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360363" y="3133728"/>
            <a:ext cx="900112" cy="53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</a:tabLst>
            </a:pPr>
            <a:r>
              <a:rPr lang="de-DE" dirty="0">
                <a:solidFill>
                  <a:srgbClr val="FF0000"/>
                </a:solidFill>
                <a:ea typeface="DejaVu Sans" pitchFamily="16" charset="0"/>
                <a:cs typeface="DejaVu Sans" pitchFamily="16" charset="0"/>
              </a:rPr>
              <a:t>HIF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1468412" y="3136895"/>
            <a:ext cx="900113" cy="53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</a:tabLst>
            </a:pPr>
            <a:r>
              <a:rPr lang="de-DE" dirty="0">
                <a:solidFill>
                  <a:srgbClr val="008000"/>
                </a:solidFill>
                <a:ea typeface="DejaVu Sans" pitchFamily="16" charset="0"/>
                <a:cs typeface="DejaVu Sans" pitchFamily="16" charset="0"/>
              </a:rPr>
              <a:t>NF-</a:t>
            </a:r>
            <a:r>
              <a:rPr lang="de-DE" dirty="0" err="1">
                <a:solidFill>
                  <a:srgbClr val="008000"/>
                </a:solidFill>
                <a:ea typeface="DejaVu Sans" pitchFamily="16" charset="0"/>
                <a:cs typeface="DejaVu Sans" pitchFamily="16" charset="0"/>
              </a:rPr>
              <a:t>kB</a:t>
            </a:r>
            <a:endParaRPr lang="de-DE" dirty="0">
              <a:solidFill>
                <a:srgbClr val="008000"/>
              </a:solidFill>
              <a:ea typeface="DejaVu Sans" pitchFamily="16" charset="0"/>
              <a:cs typeface="DejaVu Sans" pitchFamily="16" charset="0"/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2700338" y="3128966"/>
            <a:ext cx="900112" cy="360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</a:tabLst>
            </a:pPr>
            <a:r>
              <a:rPr lang="de-DE">
                <a:solidFill>
                  <a:srgbClr val="FF950E"/>
                </a:solidFill>
                <a:ea typeface="DejaVu Sans" pitchFamily="16" charset="0"/>
                <a:cs typeface="DejaVu Sans" pitchFamily="16" charset="0"/>
              </a:rPr>
              <a:t>CREB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1396974" y="4208465"/>
            <a:ext cx="1260475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</a:tabLst>
            </a:pP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Infection</a:t>
            </a:r>
            <a:endParaRPr lang="de-DE" dirty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2682858" y="3994151"/>
            <a:ext cx="1260475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</a:tabLst>
            </a:pPr>
            <a:r>
              <a:rPr lang="de-DE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Hunger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0" y="3994151"/>
            <a:ext cx="1260475" cy="43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</a:tabLst>
            </a:pPr>
            <a:r>
              <a:rPr lang="de-DE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Lack </a:t>
            </a: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of</a:t>
            </a:r>
            <a:r>
              <a:rPr lang="de-DE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O</a:t>
            </a:r>
            <a:r>
              <a:rPr lang="de-DE" baseline="-33000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2</a:t>
            </a:r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V="1">
            <a:off x="611156" y="3565523"/>
            <a:ext cx="1588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3600450" y="3128966"/>
            <a:ext cx="900113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</a:tabLst>
            </a:pPr>
            <a:r>
              <a:rPr lang="de-DE" b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+X?</a:t>
            </a:r>
          </a:p>
        </p:txBody>
      </p:sp>
      <p:sp>
        <p:nvSpPr>
          <p:cNvPr id="24" name="Rechteck 23"/>
          <p:cNvSpPr/>
          <p:nvPr/>
        </p:nvSpPr>
        <p:spPr bwMode="auto">
          <a:xfrm>
            <a:off x="253966" y="2136763"/>
            <a:ext cx="1071570" cy="428628"/>
          </a:xfrm>
          <a:prstGeom prst="rect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DejaVu Sans" pitchFamily="16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1325536" y="2136763"/>
            <a:ext cx="1071570" cy="42862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DejaVu Sans" pitchFamily="16" charset="0"/>
            </a:endParaRPr>
          </a:p>
        </p:txBody>
      </p:sp>
      <p:sp>
        <p:nvSpPr>
          <p:cNvPr id="26" name="Rechteck 25"/>
          <p:cNvSpPr/>
          <p:nvPr/>
        </p:nvSpPr>
        <p:spPr bwMode="auto">
          <a:xfrm>
            <a:off x="2397106" y="2136763"/>
            <a:ext cx="1071570" cy="428628"/>
          </a:xfrm>
          <a:prstGeom prst="rect">
            <a:avLst/>
          </a:prstGeom>
          <a:solidFill>
            <a:srgbClr val="F0A114"/>
          </a:solidFill>
          <a:ln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DejaVu Sans" pitchFamily="16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3468676" y="2136763"/>
            <a:ext cx="642942" cy="428628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DejaVu Sans" pitchFamily="16" charset="0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4111618" y="2136763"/>
            <a:ext cx="4429156" cy="4286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DejaVu Sans" pitchFamily="16" charset="0"/>
            </a:endParaRPr>
          </a:p>
        </p:txBody>
      </p:sp>
      <p:sp>
        <p:nvSpPr>
          <p:cNvPr id="29" name="Line 17"/>
          <p:cNvSpPr>
            <a:spLocks noChangeShapeType="1"/>
          </p:cNvSpPr>
          <p:nvPr/>
        </p:nvSpPr>
        <p:spPr bwMode="auto">
          <a:xfrm flipV="1">
            <a:off x="1897040" y="3565523"/>
            <a:ext cx="1588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Line 17"/>
          <p:cNvSpPr>
            <a:spLocks noChangeShapeType="1"/>
          </p:cNvSpPr>
          <p:nvPr/>
        </p:nvSpPr>
        <p:spPr bwMode="auto">
          <a:xfrm flipV="1">
            <a:off x="3111486" y="3565523"/>
            <a:ext cx="1588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Textfeld 30"/>
          <p:cNvSpPr txBox="1"/>
          <p:nvPr/>
        </p:nvSpPr>
        <p:spPr>
          <a:xfrm>
            <a:off x="4111618" y="2136763"/>
            <a:ext cx="4429156" cy="360996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Gene 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32" name="Line 17"/>
          <p:cNvSpPr>
            <a:spLocks noChangeShapeType="1"/>
          </p:cNvSpPr>
          <p:nvPr/>
        </p:nvSpPr>
        <p:spPr bwMode="auto">
          <a:xfrm flipV="1">
            <a:off x="611156" y="2708267"/>
            <a:ext cx="1588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" name="Line 17"/>
          <p:cNvSpPr>
            <a:spLocks noChangeShapeType="1"/>
          </p:cNvSpPr>
          <p:nvPr/>
        </p:nvSpPr>
        <p:spPr bwMode="auto">
          <a:xfrm flipV="1">
            <a:off x="1897040" y="2708267"/>
            <a:ext cx="1588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V="1">
            <a:off x="3111486" y="2708267"/>
            <a:ext cx="1588" cy="363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" name="Geschweifte Klammer rechts 36"/>
          <p:cNvSpPr/>
          <p:nvPr/>
        </p:nvSpPr>
        <p:spPr bwMode="auto">
          <a:xfrm>
            <a:off x="2039916" y="0"/>
            <a:ext cx="214314" cy="3786214"/>
          </a:xfrm>
          <a:prstGeom prst="rightBrace">
            <a:avLst/>
          </a:prstGeom>
          <a:ln>
            <a:headEnd type="none" w="med" len="med"/>
            <a:tailEnd type="none" w="med" len="med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DejaVu Sans" pitchFamily="16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1611288" y="1350945"/>
            <a:ext cx="1357322" cy="36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Promoter</a:t>
            </a:r>
            <a:endParaRPr lang="en-US" i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nimBg="1"/>
      <p:bldP spid="6149" grpId="0"/>
      <p:bldP spid="6150" grpId="0"/>
      <p:bldP spid="6152" grpId="0" animBg="1"/>
      <p:bldP spid="6153" grpId="0" animBg="1"/>
      <p:bldP spid="6154" grpId="0" animBg="1"/>
      <p:bldP spid="6155" grpId="0"/>
      <p:bldP spid="6156" grpId="0"/>
      <p:bldP spid="6157" grpId="0"/>
      <p:bldP spid="6158" grpId="0"/>
      <p:bldP spid="6159" grpId="0"/>
      <p:bldP spid="6160" grpId="0"/>
      <p:bldP spid="6161" grpId="0" animBg="1"/>
      <p:bldP spid="6165" grpId="0"/>
      <p:bldP spid="24" grpId="0" animBg="1"/>
      <p:bldP spid="24" grpId="1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7" grpId="0" animBg="1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360363" y="301625"/>
            <a:ext cx="8280400" cy="1262063"/>
          </a:xfrm>
          <a:ln/>
        </p:spPr>
        <p:txBody>
          <a:bodyPr tIns="38807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dirty="0" err="1" smtClean="0"/>
              <a:t>Synthetic</a:t>
            </a:r>
            <a:r>
              <a:rPr lang="de-DE" dirty="0" smtClean="0"/>
              <a:t> </a:t>
            </a:r>
            <a:r>
              <a:rPr lang="de-DE" dirty="0" err="1" smtClean="0"/>
              <a:t>promotors</a:t>
            </a:r>
            <a:r>
              <a:rPr lang="de-DE" dirty="0" smtClean="0"/>
              <a:t> </a:t>
            </a:r>
            <a:r>
              <a:rPr lang="de-DE" dirty="0" err="1" smtClean="0"/>
              <a:t>provide</a:t>
            </a:r>
            <a:r>
              <a:rPr lang="de-DE" dirty="0" smtClean="0"/>
              <a:t> a quantitative, </a:t>
            </a:r>
            <a:r>
              <a:rPr lang="de-DE" dirty="0" err="1" smtClean="0"/>
              <a:t>reliable</a:t>
            </a:r>
            <a:r>
              <a:rPr lang="de-DE" dirty="0" smtClean="0"/>
              <a:t> </a:t>
            </a:r>
            <a:r>
              <a:rPr lang="de-DE" dirty="0" err="1" smtClean="0"/>
              <a:t>output</a:t>
            </a:r>
            <a:endParaRPr lang="de-DE" dirty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397370" y="3136895"/>
            <a:ext cx="2857520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 algn="ct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i="1" dirty="0" err="1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Colour</a:t>
            </a:r>
            <a:r>
              <a:rPr lang="de-DE" i="1" dirty="0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- </a:t>
            </a:r>
            <a:r>
              <a:rPr lang="de-DE" i="1" dirty="0" err="1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and</a:t>
            </a:r>
            <a:r>
              <a:rPr lang="de-DE" i="1" dirty="0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i="1" dirty="0" err="1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compartmet</a:t>
            </a:r>
            <a:r>
              <a:rPr lang="de-DE" i="1" dirty="0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i="1" dirty="0" err="1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specific</a:t>
            </a:r>
            <a:r>
              <a:rPr lang="de-DE" i="1" dirty="0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i="1" dirty="0" err="1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output</a:t>
            </a:r>
            <a:endParaRPr lang="de-DE" i="1" dirty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53966" y="4637093"/>
            <a:ext cx="1462067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de-DE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Single </a:t>
            </a: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f</a:t>
            </a:r>
            <a:r>
              <a:rPr lang="de-DE" dirty="0" err="1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actor</a:t>
            </a:r>
            <a:endParaRPr lang="de-DE" dirty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1825602" y="4637093"/>
            <a:ext cx="2519362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de-DE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Other </a:t>
            </a:r>
            <a:r>
              <a:rPr lang="de-DE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factors</a:t>
            </a:r>
            <a:endParaRPr lang="de-DE" dirty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</p:txBody>
      </p:sp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3949700"/>
            <a:ext cx="4735513" cy="307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5040313" y="7110413"/>
            <a:ext cx="3240087" cy="268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535" rIns="90000" bIns="45000"/>
          <a:lstStyle/>
          <a:p>
            <a: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de-DE" sz="1200" b="1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Oxygen </a:t>
            </a:r>
            <a:r>
              <a:rPr lang="de-DE" sz="1200" b="1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concentration</a:t>
            </a:r>
            <a:endParaRPr lang="de-DE" sz="1200" b="1" dirty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 flipV="1">
            <a:off x="5468940" y="4708531"/>
            <a:ext cx="720725" cy="542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4859338" y="5400675"/>
            <a:ext cx="1079500" cy="44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535" rIns="90000" bIns="45000"/>
          <a:lstStyle/>
          <a:p>
            <a:pPr>
              <a:lnSpc>
                <a:spcPct val="98000"/>
              </a:lnSpc>
              <a:tabLst>
                <a:tab pos="723900" algn="l"/>
              </a:tabLst>
            </a:pPr>
            <a:r>
              <a:rPr lang="de-DE" sz="1200" b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Defined strength</a:t>
            </a:r>
          </a:p>
        </p:txBody>
      </p:sp>
      <p:sp>
        <p:nvSpPr>
          <p:cNvPr id="18" name="Rechteck 17"/>
          <p:cNvSpPr/>
          <p:nvPr/>
        </p:nvSpPr>
        <p:spPr bwMode="auto">
          <a:xfrm>
            <a:off x="253966" y="2136763"/>
            <a:ext cx="2714644" cy="428628"/>
          </a:xfrm>
          <a:prstGeom prst="rect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DejaVu Sans" pitchFamily="16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968610" y="2136763"/>
            <a:ext cx="5286412" cy="4286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DejaVu Sans" pitchFamily="16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3040048" y="2136763"/>
            <a:ext cx="5072098" cy="36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Fluorescent Protein </a:t>
            </a:r>
            <a:r>
              <a:rPr lang="en-US" sz="1600" i="1" dirty="0" smtClean="0">
                <a:solidFill>
                  <a:schemeClr val="bg1"/>
                </a:solidFill>
              </a:rPr>
              <a:t>with targeting sequence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253966" y="2136763"/>
            <a:ext cx="2714644" cy="36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Synthetic </a:t>
            </a:r>
            <a:r>
              <a:rPr lang="en-US" i="1" dirty="0" err="1" smtClean="0">
                <a:solidFill>
                  <a:schemeClr val="bg1"/>
                </a:solidFill>
              </a:rPr>
              <a:t>Promotor</a:t>
            </a:r>
            <a:endParaRPr lang="en-US" i="1" dirty="0">
              <a:solidFill>
                <a:schemeClr val="bg1"/>
              </a:solidFill>
            </a:endParaRPr>
          </a:p>
        </p:txBody>
      </p:sp>
      <p:cxnSp>
        <p:nvCxnSpPr>
          <p:cNvPr id="25" name="Gerade Verbindung mit Pfeil 24"/>
          <p:cNvCxnSpPr/>
          <p:nvPr/>
        </p:nvCxnSpPr>
        <p:spPr bwMode="auto">
          <a:xfrm rot="5400000" flipH="1" flipV="1">
            <a:off x="111090" y="3708399"/>
            <a:ext cx="1714512" cy="15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Gerade Verbindung mit Pfeil 27"/>
          <p:cNvCxnSpPr/>
          <p:nvPr/>
        </p:nvCxnSpPr>
        <p:spPr bwMode="auto">
          <a:xfrm rot="5400000" flipH="1" flipV="1">
            <a:off x="1612082" y="3707605"/>
            <a:ext cx="1000132" cy="15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Gerade Verbindung mit Pfeil 28"/>
          <p:cNvCxnSpPr/>
          <p:nvPr/>
        </p:nvCxnSpPr>
        <p:spPr bwMode="auto">
          <a:xfrm rot="5400000" flipH="1" flipV="1">
            <a:off x="1969272" y="3707605"/>
            <a:ext cx="1000132" cy="15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Gerade Verbindung mit Pfeil 29"/>
          <p:cNvCxnSpPr/>
          <p:nvPr/>
        </p:nvCxnSpPr>
        <p:spPr bwMode="auto">
          <a:xfrm rot="5400000" flipH="1" flipV="1">
            <a:off x="2326462" y="3707605"/>
            <a:ext cx="1000132" cy="15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Multiplizieren 30"/>
          <p:cNvSpPr/>
          <p:nvPr/>
        </p:nvSpPr>
        <p:spPr bwMode="auto">
          <a:xfrm>
            <a:off x="1325536" y="3065457"/>
            <a:ext cx="2286016" cy="1428760"/>
          </a:xfrm>
          <a:prstGeom prst="mathMultiply">
            <a:avLst>
              <a:gd name="adj1" fmla="val 2505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DejaVu Sans" pitchFamily="16" charset="0"/>
            </a:endParaRPr>
          </a:p>
        </p:txBody>
      </p:sp>
      <p:cxnSp>
        <p:nvCxnSpPr>
          <p:cNvPr id="33" name="Gerade Verbindung mit Pfeil 32"/>
          <p:cNvCxnSpPr/>
          <p:nvPr/>
        </p:nvCxnSpPr>
        <p:spPr bwMode="auto">
          <a:xfrm rot="5400000">
            <a:off x="5611816" y="2851143"/>
            <a:ext cx="428628" cy="15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feld 21"/>
          <p:cNvSpPr txBox="1"/>
          <p:nvPr/>
        </p:nvSpPr>
        <p:spPr>
          <a:xfrm>
            <a:off x="6826262" y="7065985"/>
            <a:ext cx="357190" cy="166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 smtClean="0"/>
              <a:t>d</a:t>
            </a:r>
            <a:endParaRPr lang="en-US" sz="5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82" grpId="0"/>
      <p:bldP spid="7183" grpId="0" animBg="1"/>
      <p:bldP spid="7184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Strategic design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synthetic</a:t>
            </a:r>
            <a:r>
              <a:rPr lang="de-DE" dirty="0" smtClean="0"/>
              <a:t> </a:t>
            </a:r>
            <a:r>
              <a:rPr lang="de-DE" dirty="0" err="1" smtClean="0"/>
              <a:t>promotors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3" descr="mitochblau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993900"/>
            <a:ext cx="546258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96842" y="279375"/>
            <a:ext cx="8280400" cy="1262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38807" rIns="0" bIns="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4400" b="1" dirty="0">
                <a:solidFill>
                  <a:srgbClr val="198A8A"/>
                </a:solidFill>
                <a:latin typeface="Arial" pitchFamily="34" charset="0"/>
              </a:rPr>
              <a:t>Multiple </a:t>
            </a:r>
            <a:r>
              <a:rPr lang="de-DE" sz="4400" b="1" dirty="0" err="1">
                <a:solidFill>
                  <a:srgbClr val="198A8A"/>
                </a:solidFill>
                <a:latin typeface="Arial" pitchFamily="34" charset="0"/>
              </a:rPr>
              <a:t>outputs</a:t>
            </a:r>
            <a:r>
              <a:rPr lang="de-DE" sz="4400" b="1" dirty="0">
                <a:solidFill>
                  <a:srgbClr val="198A8A"/>
                </a:solidFill>
                <a:latin typeface="Arial" pitchFamily="34" charset="0"/>
              </a:rPr>
              <a:t> </a:t>
            </a:r>
            <a:r>
              <a:rPr lang="de-DE" sz="4400" b="1" dirty="0" err="1">
                <a:solidFill>
                  <a:srgbClr val="198A8A"/>
                </a:solidFill>
                <a:latin typeface="Arial" pitchFamily="34" charset="0"/>
              </a:rPr>
              <a:t>from</a:t>
            </a:r>
            <a:r>
              <a:rPr lang="de-DE" sz="4400" b="1" dirty="0">
                <a:solidFill>
                  <a:srgbClr val="198A8A"/>
                </a:solidFill>
                <a:latin typeface="Arial" pitchFamily="34" charset="0"/>
              </a:rPr>
              <a:t> </a:t>
            </a:r>
            <a:r>
              <a:rPr lang="de-DE" sz="4400" b="1" dirty="0" err="1">
                <a:solidFill>
                  <a:srgbClr val="198A8A"/>
                </a:solidFill>
                <a:latin typeface="Arial" pitchFamily="34" charset="0"/>
              </a:rPr>
              <a:t>one</a:t>
            </a:r>
            <a:r>
              <a:rPr lang="de-DE" sz="4400" b="1" dirty="0">
                <a:solidFill>
                  <a:srgbClr val="198A8A"/>
                </a:solidFill>
                <a:latin typeface="Arial" pitchFamily="34" charset="0"/>
              </a:rPr>
              <a:t> </a:t>
            </a:r>
            <a:r>
              <a:rPr lang="de-DE" sz="4400" b="1" dirty="0" err="1">
                <a:solidFill>
                  <a:srgbClr val="198A8A"/>
                </a:solidFill>
                <a:latin typeface="Arial" pitchFamily="34" charset="0"/>
              </a:rPr>
              <a:t>cell</a:t>
            </a:r>
            <a:endParaRPr lang="de-DE" sz="4400" b="1" dirty="0">
              <a:solidFill>
                <a:srgbClr val="198A8A"/>
              </a:solidFill>
              <a:latin typeface="Arial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562600" y="1828800"/>
            <a:ext cx="3011488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green ER = lack of nutrients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410200" y="2365375"/>
            <a:ext cx="3227388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blue Mito = onset of cell death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410200" y="5794375"/>
            <a:ext cx="3176588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red Nucleus = lack of Oxygen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105400" y="6480175"/>
            <a:ext cx="3201988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blue Nucleus = cell is infected</a:t>
            </a:r>
          </a:p>
        </p:txBody>
      </p:sp>
      <p:cxnSp>
        <p:nvCxnSpPr>
          <p:cNvPr id="13" name="AutoShape 10"/>
          <p:cNvCxnSpPr>
            <a:cxnSpLocks noChangeShapeType="1"/>
            <a:stCxn id="9" idx="1"/>
          </p:cNvCxnSpPr>
          <p:nvPr/>
        </p:nvCxnSpPr>
        <p:spPr bwMode="auto">
          <a:xfrm flipH="1">
            <a:off x="3411538" y="2017713"/>
            <a:ext cx="2151062" cy="4143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4" name="AutoShape 11"/>
          <p:cNvCxnSpPr>
            <a:cxnSpLocks noChangeShapeType="1"/>
            <a:stCxn id="10" idx="1"/>
          </p:cNvCxnSpPr>
          <p:nvPr/>
        </p:nvCxnSpPr>
        <p:spPr bwMode="auto">
          <a:xfrm flipH="1">
            <a:off x="3302000" y="2554288"/>
            <a:ext cx="2108200" cy="403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5" name="AutoShape 12"/>
          <p:cNvCxnSpPr>
            <a:cxnSpLocks noChangeShapeType="1"/>
            <a:stCxn id="11" idx="1"/>
          </p:cNvCxnSpPr>
          <p:nvPr/>
        </p:nvCxnSpPr>
        <p:spPr bwMode="auto">
          <a:xfrm flipH="1" flipV="1">
            <a:off x="3629025" y="4718050"/>
            <a:ext cx="1781175" cy="12652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6" name="AutoShape 13"/>
          <p:cNvCxnSpPr>
            <a:cxnSpLocks noChangeShapeType="1"/>
            <a:stCxn id="12" idx="1"/>
          </p:cNvCxnSpPr>
          <p:nvPr/>
        </p:nvCxnSpPr>
        <p:spPr bwMode="auto">
          <a:xfrm flipH="1" flipV="1">
            <a:off x="3538538" y="4881563"/>
            <a:ext cx="1566862" cy="1787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360363" y="301626"/>
            <a:ext cx="8280400" cy="1120758"/>
          </a:xfrm>
          <a:ln/>
        </p:spPr>
        <p:txBody>
          <a:bodyPr tIns="38807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dirty="0" err="1" smtClean="0"/>
              <a:t>Applications</a:t>
            </a:r>
            <a:endParaRPr lang="de-D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9950" y="1760538"/>
            <a:ext cx="3968750" cy="400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842" y="1565259"/>
            <a:ext cx="2880000" cy="2160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842" y="3994151"/>
            <a:ext cx="2880000" cy="2159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325932" y="6351605"/>
            <a:ext cx="4679950" cy="62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>
              <a:lnSpc>
                <a:spcPct val="98000"/>
              </a:lnSpc>
              <a:buFont typeface="Symbol"/>
              <a:buChar char="Þ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sz="1900" dirty="0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Test </a:t>
            </a:r>
            <a:r>
              <a:rPr lang="de-DE" sz="1900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drugs</a:t>
            </a:r>
            <a:r>
              <a:rPr lang="de-DE" sz="1900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900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for</a:t>
            </a:r>
            <a:r>
              <a:rPr lang="de-DE" sz="1900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900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molecular</a:t>
            </a:r>
            <a:r>
              <a:rPr lang="de-DE" sz="1900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900" dirty="0" err="1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effect</a:t>
            </a:r>
            <a:endParaRPr lang="de-DE" sz="1900" dirty="0" smtClean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de-DE" sz="500" dirty="0" smtClean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  <a:p>
            <a:pPr>
              <a:buFont typeface="Symbol"/>
              <a:buChar char="Þ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sz="1900" dirty="0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900" dirty="0" err="1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Identify</a:t>
            </a:r>
            <a:r>
              <a:rPr lang="de-DE" sz="1900" dirty="0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900" dirty="0" err="1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new</a:t>
            </a:r>
            <a:r>
              <a:rPr lang="de-DE" sz="1900" dirty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900" dirty="0" err="1" smtClean="0">
                <a:solidFill>
                  <a:srgbClr val="000000"/>
                </a:solidFill>
                <a:ea typeface="DejaVu Sans" pitchFamily="16" charset="0"/>
                <a:cs typeface="DejaVu Sans" pitchFamily="16" charset="0"/>
              </a:rPr>
              <a:t>drugs</a:t>
            </a:r>
            <a:endParaRPr lang="de-DE" sz="1900" dirty="0" smtClean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de-DE" dirty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</p:txBody>
      </p:sp>
      <p:cxnSp>
        <p:nvCxnSpPr>
          <p:cNvPr id="10" name="Gerade Verbindung mit Pfeil 9"/>
          <p:cNvCxnSpPr/>
          <p:nvPr/>
        </p:nvCxnSpPr>
        <p:spPr bwMode="auto">
          <a:xfrm>
            <a:off x="3540114" y="2708267"/>
            <a:ext cx="1000132" cy="1588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Gerade Verbindung mit Pfeil 10"/>
          <p:cNvCxnSpPr/>
          <p:nvPr/>
        </p:nvCxnSpPr>
        <p:spPr bwMode="auto">
          <a:xfrm>
            <a:off x="3540114" y="5065721"/>
            <a:ext cx="1000132" cy="1588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032" y="1851011"/>
            <a:ext cx="3000375" cy="3876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feld 3"/>
          <p:cNvSpPr txBox="1"/>
          <p:nvPr/>
        </p:nvSpPr>
        <p:spPr>
          <a:xfrm>
            <a:off x="468280" y="6065853"/>
            <a:ext cx="3929090" cy="62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Molecular mechanisms of cancer development</a:t>
            </a:r>
            <a:endParaRPr lang="en-US" b="1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0312" y="1851011"/>
            <a:ext cx="2586061" cy="387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hteck 5"/>
          <p:cNvSpPr/>
          <p:nvPr/>
        </p:nvSpPr>
        <p:spPr>
          <a:xfrm>
            <a:off x="4968874" y="6065853"/>
            <a:ext cx="3786214" cy="62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Molecular mechanisms of embryonic development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96842" y="279375"/>
            <a:ext cx="8280400" cy="1120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38807" rIns="0" bIns="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4400" b="1">
                <a:solidFill>
                  <a:srgbClr val="198A8A"/>
                </a:solidFill>
                <a:latin typeface="Arial" pitchFamily="34" charset="0"/>
              </a:rPr>
              <a:t>Applications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539982" y="1779573"/>
            <a:ext cx="4180953" cy="124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b="1" i="1" dirty="0"/>
              <a:t>Gene </a:t>
            </a:r>
            <a:r>
              <a:rPr lang="de-DE" b="1" i="1" dirty="0" err="1"/>
              <a:t>Therapy</a:t>
            </a:r>
            <a:r>
              <a:rPr lang="de-DE" b="1" i="1" dirty="0" smtClean="0"/>
              <a:t>!</a:t>
            </a:r>
          </a:p>
          <a:p>
            <a:endParaRPr lang="de-DE" b="1" i="1" dirty="0"/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§"/>
            </a:pPr>
            <a:r>
              <a:rPr lang="de-DE" dirty="0" smtClean="0"/>
              <a:t> </a:t>
            </a:r>
            <a:r>
              <a:rPr lang="de-DE" dirty="0" err="1" smtClean="0"/>
              <a:t>activate</a:t>
            </a:r>
            <a:r>
              <a:rPr lang="de-DE" dirty="0" smtClean="0"/>
              <a:t> </a:t>
            </a:r>
            <a:r>
              <a:rPr lang="de-DE" dirty="0" err="1"/>
              <a:t>therapy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necessary</a:t>
            </a:r>
            <a:endParaRPr lang="de-DE" dirty="0"/>
          </a:p>
          <a:p>
            <a:endParaRPr lang="de-DE" sz="500" dirty="0" smtClean="0"/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§"/>
            </a:pPr>
            <a:r>
              <a:rPr lang="de-DE" dirty="0" smtClean="0"/>
              <a:t> </a:t>
            </a:r>
            <a:r>
              <a:rPr lang="de-DE" dirty="0" err="1" smtClean="0"/>
              <a:t>integration</a:t>
            </a:r>
            <a:r>
              <a:rPr lang="de-DE" dirty="0" smtClean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pathway</a:t>
            </a:r>
            <a:r>
              <a:rPr lang="de-DE" dirty="0"/>
              <a:t> </a:t>
            </a:r>
            <a:r>
              <a:rPr lang="de-DE" dirty="0" err="1"/>
              <a:t>signals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1354" y="3565523"/>
            <a:ext cx="4643470" cy="3464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032" y="1350945"/>
            <a:ext cx="2444737" cy="14980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360363" y="346075"/>
            <a:ext cx="8280400" cy="1171575"/>
          </a:xfrm>
          <a:ln/>
        </p:spPr>
        <p:txBody>
          <a:bodyPr tIns="38807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/>
              <a:t>The title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-174662" y="2994019"/>
            <a:ext cx="4286280" cy="16843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 algn="ct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sz="16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SpyBricks</a:t>
            </a:r>
            <a:endParaRPr lang="de-DE" sz="16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DejaVu Sans" pitchFamily="16" charset="0"/>
              <a:cs typeface="DejaVu Sans" pitchFamily="16" charset="0"/>
            </a:endParaRPr>
          </a:p>
          <a:p>
            <a:pPr algn="ct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Standard </a:t>
            </a:r>
            <a:r>
              <a:rPr lang="de-DE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mammalian</a:t>
            </a:r>
            <a:r>
              <a:rPr lang="de-DE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Parts </a:t>
            </a:r>
            <a:r>
              <a:rPr lang="de-DE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which</a:t>
            </a:r>
            <a:r>
              <a:rPr lang="de-DE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can</a:t>
            </a:r>
            <a:r>
              <a:rPr lang="de-DE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be</a:t>
            </a:r>
            <a:r>
              <a:rPr lang="de-DE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used</a:t>
            </a:r>
            <a:r>
              <a:rPr lang="de-DE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to</a:t>
            </a:r>
            <a:r>
              <a:rPr lang="de-DE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monitor</a:t>
            </a:r>
            <a:r>
              <a:rPr lang="de-DE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pathway</a:t>
            </a:r>
            <a:r>
              <a:rPr lang="de-DE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activities</a:t>
            </a:r>
            <a:endParaRPr lang="de-DE" sz="16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DejaVu Sans" pitchFamily="16" charset="0"/>
              <a:cs typeface="DejaVu Sans" pitchFamily="16" charset="0"/>
            </a:endParaRPr>
          </a:p>
          <a:p>
            <a:pPr algn="ct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OR</a:t>
            </a:r>
            <a:endParaRPr lang="de-DE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DejaVu Sans" pitchFamily="16" charset="0"/>
              <a:cs typeface="DejaVu Sans" pitchFamily="16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analysing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and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exploiting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intracellular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behaviour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/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signalling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pathways</a:t>
            </a:r>
            <a:endParaRPr lang="de-DE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DejaVu Sans" pitchFamily="16" charset="0"/>
              <a:cs typeface="DejaVu Sans" pitchFamily="16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de-DE" dirty="0">
              <a:solidFill>
                <a:srgbClr val="000000"/>
              </a:solidFill>
              <a:ea typeface="DejaVu Sans" pitchFamily="16" charset="0"/>
              <a:cs typeface="DejaVu Sans" pitchFamily="16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2594" y="5065721"/>
            <a:ext cx="2732088" cy="965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6137291"/>
            <a:ext cx="4183057" cy="100013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 algn="ct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sz="17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Mammalia </a:t>
            </a:r>
            <a:r>
              <a:rPr lang="de-DE" sz="17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InitialBricks</a:t>
            </a:r>
            <a:r>
              <a:rPr lang="de-DE" sz="17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Spying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on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the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weirdest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cell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in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the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universe</a:t>
            </a:r>
            <a:endParaRPr lang="de-DE" sz="16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DejaVu Sans" pitchFamily="16" charset="0"/>
              <a:cs typeface="DejaVu Sans" pitchFamily="16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OR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sz="1600" b="1" dirty="0" err="1" smtClean="0"/>
              <a:t>Mammalian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Investigator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Bricks</a:t>
            </a:r>
            <a:endParaRPr lang="de-DE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DejaVu Sans" pitchFamily="16" charset="0"/>
              <a:cs typeface="DejaVu Sans" pitchFamily="16" charset="0"/>
            </a:endParaRPr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97568" y="1565259"/>
            <a:ext cx="2525707" cy="1166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183188" y="2922581"/>
            <a:ext cx="3657600" cy="885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803" rIns="90000" bIns="45000"/>
          <a:lstStyle/>
          <a:p>
            <a:pPr algn="ct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sz="16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MammaliaBricks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Spying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on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intracellular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signalling</a:t>
            </a:r>
            <a:r>
              <a:rPr lang="de-DE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pitchFamily="16" charset="0"/>
                <a:cs typeface="DejaVu Sans" pitchFamily="16" charset="0"/>
              </a:rPr>
              <a:t>pathways</a:t>
            </a:r>
            <a:endParaRPr lang="de-DE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DejaVu Sans" pitchFamily="16" charset="0"/>
              <a:cs typeface="DejaVu Sans" pitchFamily="16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969006" y="6351605"/>
            <a:ext cx="2714644" cy="823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FutureBricks</a:t>
            </a:r>
            <a:endParaRPr lang="en-US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Setting new Standards in mammalian cells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040180" y="4494217"/>
            <a:ext cx="1643074" cy="943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smtClean="0">
                <a:effectLst>
                  <a:glow rad="101600">
                    <a:srgbClr val="FF0000">
                      <a:alpha val="60000"/>
                    </a:srgbClr>
                  </a:glow>
                  <a:reflection blurRad="6350" stA="60000" endA="900" endPos="58000" dir="5400000" sy="-100000" algn="bl" rotWithShape="0"/>
                </a:effectLst>
              </a:rPr>
              <a:t>Or a more serious title ??</a:t>
            </a:r>
            <a:endParaRPr lang="en-US" sz="1900" b="1" dirty="0">
              <a:effectLst>
                <a:glow rad="101600">
                  <a:srgbClr val="FF0000">
                    <a:alpha val="60000"/>
                  </a:srgbClr>
                </a:glo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69072" y="4494217"/>
            <a:ext cx="1643074" cy="1687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00px-Mars_blue_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0156" y="3611845"/>
            <a:ext cx="987061" cy="986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3" name="Picture 5" descr="170px-Team_Newcastle_iGem_2009_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6021" y="4451809"/>
            <a:ext cx="1904118" cy="116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180px-Calgary_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64500" y="251989"/>
            <a:ext cx="1275830" cy="1275696"/>
          </a:xfrm>
          <a:prstGeom prst="rect">
            <a:avLst/>
          </a:prstGeom>
          <a:noFill/>
        </p:spPr>
      </p:pic>
      <p:pic>
        <p:nvPicPr>
          <p:cNvPr id="2055" name="Picture 7" descr="200px-Missblu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6021" y="1763924"/>
            <a:ext cx="1298581" cy="1343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250px-Sheffield_log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84396" y="4535805"/>
            <a:ext cx="1834114" cy="1401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7" name="Picture 9" descr="280px-LogoBologn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04162" y="4787794"/>
            <a:ext cx="1410587" cy="1056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8" name="Picture 10" descr="300px-IGEMOSAKA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36281" y="335986"/>
            <a:ext cx="1008063" cy="1263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9" name="Picture 11" descr="965px-Team-UNC_Chapel_Hill-logo"/>
          <p:cNvPicPr>
            <a:picLocks noChangeAspect="1" noChangeArrowheads="1"/>
          </p:cNvPicPr>
          <p:nvPr/>
        </p:nvPicPr>
        <p:blipFill>
          <a:blip r:embed="rId10"/>
          <a:srcRect r="63812"/>
          <a:stretch>
            <a:fillRect/>
          </a:stretch>
        </p:blipFill>
        <p:spPr bwMode="auto">
          <a:xfrm>
            <a:off x="6636412" y="3107867"/>
            <a:ext cx="1421088" cy="1228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60" name="Picture 12" descr="Banniere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0026" y="3443853"/>
            <a:ext cx="1764109" cy="857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61" name="Picture 13" descr="Beiji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880364" y="251990"/>
            <a:ext cx="1848115" cy="1347442"/>
          </a:xfrm>
          <a:prstGeom prst="rect">
            <a:avLst/>
          </a:prstGeom>
          <a:noFill/>
        </p:spPr>
      </p:pic>
      <p:pic>
        <p:nvPicPr>
          <p:cNvPr id="2062" name="Picture 14" descr="brussels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804422" y="6047740"/>
            <a:ext cx="2016125" cy="1202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63" name="Picture 15" descr="IGEMFinalGoldDNA-logo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604162" y="6047740"/>
            <a:ext cx="1260078" cy="1196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64" name="Picture 16" descr="Igemjomine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32120" y="1704427"/>
            <a:ext cx="1552347" cy="1571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65" name="Picture 17" descr="IGEMlogo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316516" y="1847921"/>
            <a:ext cx="1680104" cy="1671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66" name="Picture 18" descr="Igemtokyo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200261" y="6087989"/>
            <a:ext cx="2471153" cy="1051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67" name="Picture 19" descr="Logo_iGEM_strasbourgweb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284266" y="4544555"/>
            <a:ext cx="1512094" cy="1419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68" name="Picture 20" descr="Logo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948245" y="3559348"/>
            <a:ext cx="2360897" cy="80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0" name="Picture 22" descr="NokoGen_logo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696229" y="1679928"/>
            <a:ext cx="1939120" cy="1741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1" name="Picture 23" descr="NTU-Singapur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8941305" y="3947830"/>
            <a:ext cx="1139320" cy="3380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2" name="Picture 24" descr="ottawa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2352146" y="335986"/>
            <a:ext cx="2044127" cy="1301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3" name="Picture 25" descr="SJTU09_Banner"/>
          <p:cNvPicPr>
            <a:picLocks noChangeAspect="1" noChangeArrowheads="1"/>
          </p:cNvPicPr>
          <p:nvPr/>
        </p:nvPicPr>
        <p:blipFill>
          <a:blip r:embed="rId23"/>
          <a:srcRect l="4251" r="57492"/>
          <a:stretch>
            <a:fillRect/>
          </a:stretch>
        </p:blipFill>
        <p:spPr bwMode="auto">
          <a:xfrm>
            <a:off x="5544344" y="1931918"/>
            <a:ext cx="2268141" cy="1048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5" name="Picture 27" descr="Tudelftigemlogo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336022" y="419983"/>
            <a:ext cx="1769360" cy="106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6" name="Picture 28" descr="warsaw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336021" y="5879748"/>
            <a:ext cx="1589099" cy="1550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images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56" y="755968"/>
            <a:ext cx="1463091" cy="1293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2" name="Picture 10" descr="images-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7671" y="766468"/>
            <a:ext cx="1195325" cy="997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3" name="Picture 11" descr="images-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95655" y="2687885"/>
            <a:ext cx="1471842" cy="1471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4" name="Picture 12" descr="images-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7566" y="5039784"/>
            <a:ext cx="1016814" cy="1046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5" name="Picture 13" descr="images-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99556" y="2603889"/>
            <a:ext cx="1303831" cy="1482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8" name="Picture 16" descr="images-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31806" y="839964"/>
            <a:ext cx="1284580" cy="731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9" name="Picture 17" descr="images-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47801" y="2603888"/>
            <a:ext cx="1352834" cy="1016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0" name="Picture 18" descr="images-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67957" y="755968"/>
            <a:ext cx="1284580" cy="908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1" name="Picture 19" descr="images-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308453" y="1620431"/>
            <a:ext cx="1344083" cy="1487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2" name="Picture 20" descr="images-1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392459" y="3191863"/>
            <a:ext cx="1244328" cy="1224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3" name="Picture 21" descr="images-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383709" y="4619801"/>
            <a:ext cx="1352833" cy="839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4" name="Picture 22" descr="images-1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540642" y="5851539"/>
            <a:ext cx="918808" cy="978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5" name="Picture 23" descr="images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999686" y="4535805"/>
            <a:ext cx="840052" cy="1679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-Design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DejaVu Sans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DejaVu Sans" pitchFamily="16" charset="0"/>
          </a:defRPr>
        </a:defPPr>
      </a:lstStyle>
    </a:ln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Benutzerdefiniert</PresentationFormat>
  <Paragraphs>92</Paragraphs>
  <Slides>14</Slides>
  <Notes>14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Larissa-Design</vt:lpstr>
      <vt:lpstr>iGem-Team Heidelberg 09  Setting new Standards in mammalian cells</vt:lpstr>
      <vt:lpstr>Folie 2</vt:lpstr>
      <vt:lpstr>Reporter gene assays</vt:lpstr>
      <vt:lpstr>Reporter gene assay is not quantitative</vt:lpstr>
      <vt:lpstr>Natural promotors are unspecific</vt:lpstr>
      <vt:lpstr>Synthetic promotors provide a quantitative, reliable output</vt:lpstr>
      <vt:lpstr>Strategic design of synthetic promotors</vt:lpstr>
      <vt:lpstr>Folie 8</vt:lpstr>
      <vt:lpstr>Applications</vt:lpstr>
      <vt:lpstr>Applications</vt:lpstr>
      <vt:lpstr>Folie 11</vt:lpstr>
      <vt:lpstr>The title</vt:lpstr>
      <vt:lpstr>Folie 13</vt:lpstr>
      <vt:lpstr>Folie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SpyBricks (?)</dc:title>
  <dc:creator>Lars Velten</dc:creator>
  <cp:lastModifiedBy>Simon Haas</cp:lastModifiedBy>
  <cp:revision>129</cp:revision>
  <cp:lastPrinted>1601-01-01T00:00:00Z</cp:lastPrinted>
  <dcterms:created xsi:type="dcterms:W3CDTF">2009-07-07T13:42:24Z</dcterms:created>
  <dcterms:modified xsi:type="dcterms:W3CDTF">2009-08-05T15:15:40Z</dcterms:modified>
</cp:coreProperties>
</file>